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7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F51"/>
    <a:srgbClr val="FA8606"/>
    <a:srgbClr val="FF3399"/>
    <a:srgbClr val="339933"/>
    <a:srgbClr val="FFFF99"/>
    <a:srgbClr val="F7B863"/>
    <a:srgbClr val="F3C5EA"/>
    <a:srgbClr val="63FD7D"/>
    <a:srgbClr val="C6EDF2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20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00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24575,'-21'0'0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27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29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4T02:33:33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95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3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88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6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3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81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7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76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B6D1-E9C5-452E-BB7D-AE2C07651CAB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B13A-CDC3-4454-8C40-092CF4869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177405E-EE62-3FCA-7ACD-8CB2BE4B8868}"/>
              </a:ext>
            </a:extLst>
          </p:cNvPr>
          <p:cNvGrpSpPr/>
          <p:nvPr/>
        </p:nvGrpSpPr>
        <p:grpSpPr>
          <a:xfrm>
            <a:off x="-360089" y="14189"/>
            <a:ext cx="12912160" cy="1653300"/>
            <a:chOff x="5230" y="-1072173"/>
            <a:chExt cx="6961349" cy="761889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E1A34ECF-5E08-5070-CE01-E60E59E63718}"/>
                </a:ext>
              </a:extLst>
            </p:cNvPr>
            <p:cNvSpPr/>
            <p:nvPr/>
          </p:nvSpPr>
          <p:spPr>
            <a:xfrm>
              <a:off x="207655" y="-1072173"/>
              <a:ext cx="6556494" cy="441103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D140A46-D461-878F-0452-5D60EAD3307D}"/>
                </a:ext>
              </a:extLst>
            </p:cNvPr>
            <p:cNvSpPr txBox="1"/>
            <p:nvPr/>
          </p:nvSpPr>
          <p:spPr>
            <a:xfrm>
              <a:off x="5230" y="-1050672"/>
              <a:ext cx="6961349" cy="354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0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送信先</a:t>
              </a:r>
              <a:r>
                <a:rPr kumimoji="1" lang="ja-JP" altLang="en-US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　ＦＡＸ　０５９</a:t>
              </a:r>
              <a:r>
                <a:rPr kumimoji="1" lang="en-US" altLang="ja-JP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-</a:t>
              </a:r>
              <a:r>
                <a:rPr kumimoji="1" lang="ja-JP" altLang="en-US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３５４</a:t>
              </a:r>
              <a:r>
                <a:rPr kumimoji="1" lang="en-US" altLang="ja-JP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-</a:t>
              </a:r>
              <a:r>
                <a:rPr kumimoji="1" lang="ja-JP" altLang="en-US" sz="4400" dirty="0">
                  <a:solidFill>
                    <a:schemeClr val="bg1"/>
                  </a:solidFill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８２８０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E305642-1313-AA5D-45F6-28A303D9929C}"/>
                </a:ext>
              </a:extLst>
            </p:cNvPr>
            <p:cNvSpPr txBox="1"/>
            <p:nvPr/>
          </p:nvSpPr>
          <p:spPr>
            <a:xfrm>
              <a:off x="1387746" y="-551399"/>
              <a:ext cx="4196314" cy="24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四日市市役所　高齢福祉課　山内　行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9E40D25-FCB3-F2EF-B8E0-9A7843B3C050}"/>
              </a:ext>
            </a:extLst>
          </p:cNvPr>
          <p:cNvGrpSpPr/>
          <p:nvPr/>
        </p:nvGrpSpPr>
        <p:grpSpPr>
          <a:xfrm>
            <a:off x="5248222" y="1840375"/>
            <a:ext cx="6800101" cy="5677779"/>
            <a:chOff x="2815035" y="1134450"/>
            <a:chExt cx="3962297" cy="3354298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D7404E2-91D3-80BD-B653-E810CD408DF4}"/>
                </a:ext>
              </a:extLst>
            </p:cNvPr>
            <p:cNvSpPr/>
            <p:nvPr/>
          </p:nvSpPr>
          <p:spPr>
            <a:xfrm>
              <a:off x="2817871" y="1436719"/>
              <a:ext cx="3952800" cy="305202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DBC325F-0D28-D9D4-91D6-37F32385B5F3}"/>
                </a:ext>
              </a:extLst>
            </p:cNvPr>
            <p:cNvGrpSpPr/>
            <p:nvPr/>
          </p:nvGrpSpPr>
          <p:grpSpPr>
            <a:xfrm>
              <a:off x="2815035" y="1134450"/>
              <a:ext cx="3962297" cy="394905"/>
              <a:chOff x="3456498" y="915592"/>
              <a:chExt cx="3962297" cy="394905"/>
            </a:xfrm>
          </p:grpSpPr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7F3FAF3F-095C-3A4C-F8DB-96D874A47964}"/>
                  </a:ext>
                </a:extLst>
              </p:cNvPr>
              <p:cNvSpPr/>
              <p:nvPr/>
            </p:nvSpPr>
            <p:spPr>
              <a:xfrm>
                <a:off x="3456498" y="915592"/>
                <a:ext cx="3962297" cy="394905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 dirty="0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81B0A25-DCA6-96E6-4B4B-69FF69DA3B91}"/>
                  </a:ext>
                </a:extLst>
              </p:cNvPr>
              <p:cNvSpPr txBox="1"/>
              <p:nvPr/>
            </p:nvSpPr>
            <p:spPr>
              <a:xfrm>
                <a:off x="4250110" y="948673"/>
                <a:ext cx="2539794" cy="309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800" dirty="0">
                    <a:solidFill>
                      <a:schemeClr val="bg1"/>
                    </a:solidFill>
                    <a:latin typeface="01フロップデザイン" panose="02000600000000000000" pitchFamily="50" charset="-128"/>
                    <a:ea typeface="01フロップデザイン" panose="02000600000000000000" pitchFamily="50" charset="-128"/>
                  </a:rPr>
                  <a:t>会場</a:t>
                </a:r>
                <a:r>
                  <a:rPr kumimoji="1" lang="ja-JP" altLang="en-US" sz="2800" dirty="0">
                    <a:solidFill>
                      <a:schemeClr val="bg1"/>
                    </a:solidFill>
                    <a:latin typeface="01フロップデザイン" panose="02000600000000000000" pitchFamily="50" charset="-128"/>
                    <a:ea typeface="01フロップデザイン" panose="02000600000000000000" pitchFamily="50" charset="-128"/>
                  </a:rPr>
                  <a:t>案内</a:t>
                </a:r>
              </a:p>
            </p:txBody>
          </p:sp>
        </p:grpSp>
      </p:grpSp>
      <p:pic>
        <p:nvPicPr>
          <p:cNvPr id="15" name="図 14" descr="ダイアグラム, 概略図&#10;&#10;自動的に生成された説明">
            <a:extLst>
              <a:ext uri="{FF2B5EF4-FFF2-40B4-BE49-F238E27FC236}">
                <a16:creationId xmlns:a16="http://schemas.microsoft.com/office/drawing/2014/main" id="{65AB4970-1CD7-3B49-5C7E-1D1AA03ACF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" t="15789" r="3781" b="5407"/>
          <a:stretch/>
        </p:blipFill>
        <p:spPr>
          <a:xfrm>
            <a:off x="5449412" y="2648682"/>
            <a:ext cx="6428179" cy="3786022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C79DD-8998-8380-0F21-B90E6D0BD3A7}"/>
              </a:ext>
            </a:extLst>
          </p:cNvPr>
          <p:cNvSpPr txBox="1"/>
          <p:nvPr/>
        </p:nvSpPr>
        <p:spPr>
          <a:xfrm>
            <a:off x="5248223" y="6502491"/>
            <a:ext cx="6606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07やさしさゴシック" panose="02000600000000000000" pitchFamily="2" charset="-128"/>
              <a:buChar char="●"/>
            </a:pPr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近鉄四日市駅より、西出口から徒歩</a:t>
            </a:r>
            <a:r>
              <a:rPr kumimoji="1" lang="ja-JP" altLang="en-US" sz="2000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１０分</a:t>
            </a:r>
            <a:endParaRPr kumimoji="1" lang="en-US" altLang="ja-JP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pPr marL="342900" indent="-342900">
              <a:buFont typeface="07やさしさゴシック" panose="02000600000000000000" pitchFamily="2" charset="-128"/>
              <a:buChar char="●"/>
            </a:pPr>
            <a:r>
              <a:rPr kumimoji="1" lang="ja-JP" altLang="en-US" sz="2000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近鉄</a:t>
            </a:r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四日市駅西口より、三重交通</a:t>
            </a:r>
            <a:r>
              <a:rPr kumimoji="1" lang="ja-JP" altLang="en-US" sz="2000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バス、文化</a:t>
            </a:r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会館前バス停下車で徒歩５分</a:t>
            </a:r>
          </a:p>
        </p:txBody>
      </p:sp>
      <p:graphicFrame>
        <p:nvGraphicFramePr>
          <p:cNvPr id="18" name="表 5">
            <a:extLst>
              <a:ext uri="{FF2B5EF4-FFF2-40B4-BE49-F238E27FC236}">
                <a16:creationId xmlns:a16="http://schemas.microsoft.com/office/drawing/2014/main" id="{680585CF-EEFB-4EE1-8D28-C22BCC756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69677"/>
              </p:ext>
            </p:extLst>
          </p:nvPr>
        </p:nvGraphicFramePr>
        <p:xfrm>
          <a:off x="5248222" y="7709725"/>
          <a:ext cx="6796818" cy="1125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96818">
                  <a:extLst>
                    <a:ext uri="{9D8B030D-6E8A-4147-A177-3AD203B41FA5}">
                      <a16:colId xmlns:a16="http://schemas.microsoft.com/office/drawing/2014/main" val="1169868376"/>
                    </a:ext>
                  </a:extLst>
                </a:gridCol>
              </a:tblGrid>
              <a:tr h="1125322"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 marL="288996" marR="288996" marT="144497" marB="1444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40506"/>
                  </a:ext>
                </a:extLst>
              </a:tr>
            </a:tbl>
          </a:graphicData>
        </a:graphic>
      </p:graphicFrame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88F2470-4CD2-4055-8B6E-A7070A1CA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05801"/>
              </p:ext>
            </p:extLst>
          </p:nvPr>
        </p:nvGraphicFramePr>
        <p:xfrm>
          <a:off x="176784" y="1859294"/>
          <a:ext cx="4857669" cy="7011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669">
                  <a:extLst>
                    <a:ext uri="{9D8B030D-6E8A-4147-A177-3AD203B41FA5}">
                      <a16:colId xmlns:a16="http://schemas.microsoft.com/office/drawing/2014/main" val="1169868376"/>
                    </a:ext>
                  </a:extLst>
                </a:gridCol>
              </a:tblGrid>
              <a:tr h="793408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marL="288996" marR="288996" marT="144497" marB="144497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40506"/>
                  </a:ext>
                </a:extLst>
              </a:tr>
              <a:tr h="6217713">
                <a:tc>
                  <a:txBody>
                    <a:bodyPr/>
                    <a:lstStyle/>
                    <a:p>
                      <a:endParaRPr kumimoji="1" lang="ja-JP" altLang="en-US" sz="7200" dirty="0"/>
                    </a:p>
                  </a:txBody>
                  <a:tcPr marL="288996" marR="288996" marT="144497" marB="144497"/>
                </a:tc>
                <a:extLst>
                  <a:ext uri="{0D108BD9-81ED-4DB2-BD59-A6C34878D82A}">
                    <a16:rowId xmlns:a16="http://schemas.microsoft.com/office/drawing/2014/main" val="1891102828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30F1FA4-EBD7-6705-C938-F3A8178A3206}"/>
              </a:ext>
            </a:extLst>
          </p:cNvPr>
          <p:cNvSpPr txBox="1"/>
          <p:nvPr/>
        </p:nvSpPr>
        <p:spPr>
          <a:xfrm>
            <a:off x="192127" y="2738460"/>
            <a:ext cx="5212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下の参加申込書に必要事項を</a:t>
            </a:r>
            <a:endParaRPr kumimoji="1" lang="en-US" altLang="ja-JP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ご記入の上、</a:t>
            </a:r>
            <a:r>
              <a:rPr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郵送、</a:t>
            </a:r>
            <a:r>
              <a:rPr lang="en-US" altLang="ja-JP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FAX</a:t>
            </a:r>
            <a:r>
              <a:rPr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または</a:t>
            </a:r>
            <a:endParaRPr lang="en-US" altLang="ja-JP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r>
              <a:rPr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申込フォームよりお申込みください。</a:t>
            </a:r>
            <a:endParaRPr kumimoji="1" lang="ja-JP" altLang="en-US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45A542C-6121-3BD4-76D2-E0CEA1141C6C}"/>
              </a:ext>
            </a:extLst>
          </p:cNvPr>
          <p:cNvGrpSpPr/>
          <p:nvPr/>
        </p:nvGrpSpPr>
        <p:grpSpPr>
          <a:xfrm>
            <a:off x="285570" y="5153609"/>
            <a:ext cx="3629322" cy="968002"/>
            <a:chOff x="179800" y="2955368"/>
            <a:chExt cx="2524844" cy="368279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134FBA74-4E9C-39F8-D52F-4355BE1A2471}"/>
                </a:ext>
              </a:extLst>
            </p:cNvPr>
            <p:cNvSpPr/>
            <p:nvPr/>
          </p:nvSpPr>
          <p:spPr>
            <a:xfrm>
              <a:off x="179800" y="3061138"/>
              <a:ext cx="2391316" cy="2625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A91F7648-2DD7-3602-51DC-C7AB5A895369}"/>
                </a:ext>
              </a:extLst>
            </p:cNvPr>
            <p:cNvSpPr/>
            <p:nvPr/>
          </p:nvSpPr>
          <p:spPr>
            <a:xfrm>
              <a:off x="245096" y="2955368"/>
              <a:ext cx="544697" cy="141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E8112A8-FC1B-934D-39F2-59A5A3B452C6}"/>
                </a:ext>
              </a:extLst>
            </p:cNvPr>
            <p:cNvSpPr txBox="1"/>
            <p:nvPr/>
          </p:nvSpPr>
          <p:spPr>
            <a:xfrm>
              <a:off x="293644" y="3014914"/>
              <a:ext cx="2411000" cy="2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 smtClean="0"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FAX</a:t>
              </a:r>
              <a:endParaRPr lang="en-US" altLang="ja-JP" sz="1050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endParaRPr>
            </a:p>
            <a:p>
              <a:r>
                <a:rPr lang="en-US" altLang="ja-JP" sz="2000" dirty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059-354-8280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561A36C-CF22-106E-47A4-92CD4EA41540}"/>
              </a:ext>
            </a:extLst>
          </p:cNvPr>
          <p:cNvGrpSpPr/>
          <p:nvPr/>
        </p:nvGrpSpPr>
        <p:grpSpPr>
          <a:xfrm>
            <a:off x="285570" y="3827382"/>
            <a:ext cx="4623333" cy="1379700"/>
            <a:chOff x="224564" y="3474299"/>
            <a:chExt cx="2529921" cy="824250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074D0C8-8C0A-912D-CFAD-7D315B670969}"/>
                </a:ext>
              </a:extLst>
            </p:cNvPr>
            <p:cNvSpPr/>
            <p:nvPr/>
          </p:nvSpPr>
          <p:spPr>
            <a:xfrm>
              <a:off x="224564" y="3577035"/>
              <a:ext cx="2529921" cy="721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B47AC689-6D08-1751-CFEE-74F909D5CB16}"/>
                </a:ext>
              </a:extLst>
            </p:cNvPr>
            <p:cNvSpPr/>
            <p:nvPr/>
          </p:nvSpPr>
          <p:spPr>
            <a:xfrm>
              <a:off x="245097" y="3474299"/>
              <a:ext cx="856116" cy="184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DC04622-483F-8DAF-97C5-8D9D9C433864}"/>
              </a:ext>
            </a:extLst>
          </p:cNvPr>
          <p:cNvSpPr txBox="1"/>
          <p:nvPr/>
        </p:nvSpPr>
        <p:spPr>
          <a:xfrm>
            <a:off x="239930" y="7916689"/>
            <a:ext cx="4714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Font typeface="BIZ UDPゴシック" panose="020B0400000000000000" pitchFamily="50" charset="-128"/>
              <a:buChar char="※"/>
            </a:pPr>
            <a:r>
              <a:rPr kumimoji="1"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定員に達した場合は、抽選となります。</a:t>
            </a:r>
            <a:endParaRPr kumimoji="1" lang="en-US" altLang="ja-JP" dirty="0" smtClean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pPr marL="352425" indent="-352425">
              <a:buFont typeface="BIZ UDPゴシック" panose="020B0400000000000000" pitchFamily="50" charset="-128"/>
              <a:buChar char="※"/>
            </a:pPr>
            <a:r>
              <a:rPr kumimoji="1"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ご参加いただけない場合のみ、</a:t>
            </a:r>
            <a:r>
              <a:rPr kumimoji="1" lang="en-US" altLang="ja-JP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9</a:t>
            </a:r>
            <a:r>
              <a:rPr kumimoji="1"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月</a:t>
            </a:r>
            <a:r>
              <a:rPr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６</a:t>
            </a:r>
            <a:r>
              <a:rPr kumimoji="1"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日</a:t>
            </a:r>
            <a:r>
              <a:rPr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ま</a:t>
            </a:r>
            <a:r>
              <a:rPr kumimoji="1" lang="ja-JP" altLang="en-US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でにご連絡いたします。</a:t>
            </a:r>
            <a:endParaRPr kumimoji="1" lang="en-US" altLang="ja-JP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8D50E7E-1D3F-59D9-9466-B149CDADFFA8}"/>
              </a:ext>
            </a:extLst>
          </p:cNvPr>
          <p:cNvSpPr txBox="1"/>
          <p:nvPr/>
        </p:nvSpPr>
        <p:spPr>
          <a:xfrm>
            <a:off x="795897" y="9156704"/>
            <a:ext cx="106002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【</a:t>
            </a:r>
            <a:r>
              <a:rPr lang="ja-JP" altLang="en-US" sz="32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参加申込書</a:t>
            </a:r>
            <a:r>
              <a:rPr kumimoji="1" lang="en-US" altLang="ja-JP" sz="32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】</a:t>
            </a:r>
          </a:p>
          <a:p>
            <a:pPr algn="ctr"/>
            <a:r>
              <a:rPr kumimoji="1" lang="en-US" altLang="ja-JP" sz="2000" b="1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※</a:t>
            </a:r>
            <a:r>
              <a:rPr kumimoji="1" lang="ja-JP" altLang="en-US" sz="2000" b="1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本人交流会については、認知症当事者及び</a:t>
            </a:r>
            <a:r>
              <a:rPr kumimoji="1" lang="ja-JP" altLang="en-US" sz="2000" b="1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、家族</a:t>
            </a:r>
            <a:r>
              <a:rPr kumimoji="1" lang="ja-JP" altLang="en-US" sz="2000" b="1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介護者が参加対象となります。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3" name="インク 62">
                <a:extLst>
                  <a:ext uri="{FF2B5EF4-FFF2-40B4-BE49-F238E27FC236}">
                    <a16:creationId xmlns:a16="http://schemas.microsoft.com/office/drawing/2014/main" id="{CA906626-667D-4FE3-045D-A72AB5ACF2D9}"/>
                  </a:ext>
                </a:extLst>
              </p14:cNvPr>
              <p14:cNvContentPartPr/>
              <p14:nvPr/>
            </p14:nvContentPartPr>
            <p14:xfrm>
              <a:off x="13807678" y="21714663"/>
              <a:ext cx="7964" cy="1137"/>
            </p14:xfrm>
          </p:contentPart>
        </mc:Choice>
        <mc:Fallback xmlns="">
          <p:pic>
            <p:nvPicPr>
              <p:cNvPr id="63" name="インク 62">
                <a:extLst>
                  <a:ext uri="{FF2B5EF4-FFF2-40B4-BE49-F238E27FC236}">
                    <a16:creationId xmlns:a16="http://schemas.microsoft.com/office/drawing/2014/main" id="{CA906626-667D-4FE3-045D-A72AB5ACF2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95370" y="21676005"/>
                <a:ext cx="32580" cy="78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6" name="インク 65">
                <a:extLst>
                  <a:ext uri="{FF2B5EF4-FFF2-40B4-BE49-F238E27FC236}">
                    <a16:creationId xmlns:a16="http://schemas.microsoft.com/office/drawing/2014/main" id="{BCC29169-1444-80C8-38C3-9301D060252A}"/>
                  </a:ext>
                </a:extLst>
              </p14:cNvPr>
              <p14:cNvContentPartPr/>
              <p14:nvPr/>
            </p14:nvContentPartPr>
            <p14:xfrm>
              <a:off x="-1053975" y="-7336157"/>
              <a:ext cx="1137" cy="1137"/>
            </p14:xfrm>
          </p:contentPart>
        </mc:Choice>
        <mc:Fallback xmlns="">
          <p:pic>
            <p:nvPicPr>
              <p:cNvPr id="66" name="インク 65">
                <a:extLst>
                  <a:ext uri="{FF2B5EF4-FFF2-40B4-BE49-F238E27FC236}">
                    <a16:creationId xmlns:a16="http://schemas.microsoft.com/office/drawing/2014/main" id="{BCC29169-1444-80C8-38C3-9301D06025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092633" y="-7374815"/>
                <a:ext cx="78453" cy="78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9" name="インク 68">
                <a:extLst>
                  <a:ext uri="{FF2B5EF4-FFF2-40B4-BE49-F238E27FC236}">
                    <a16:creationId xmlns:a16="http://schemas.microsoft.com/office/drawing/2014/main" id="{BAC91D18-6DE9-036C-8EF8-48172F160F78}"/>
                  </a:ext>
                </a:extLst>
              </p14:cNvPr>
              <p14:cNvContentPartPr/>
              <p14:nvPr/>
            </p14:nvContentPartPr>
            <p14:xfrm>
              <a:off x="-521495" y="-6842361"/>
              <a:ext cx="1137" cy="1137"/>
            </p14:xfrm>
          </p:contentPart>
        </mc:Choice>
        <mc:Fallback xmlns="">
          <p:pic>
            <p:nvPicPr>
              <p:cNvPr id="69" name="インク 68">
                <a:extLst>
                  <a:ext uri="{FF2B5EF4-FFF2-40B4-BE49-F238E27FC236}">
                    <a16:creationId xmlns:a16="http://schemas.microsoft.com/office/drawing/2014/main" id="{BAC91D18-6DE9-036C-8EF8-48172F160F7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560153" y="-6881019"/>
                <a:ext cx="78453" cy="78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2" name="インク 71">
                <a:extLst>
                  <a:ext uri="{FF2B5EF4-FFF2-40B4-BE49-F238E27FC236}">
                    <a16:creationId xmlns:a16="http://schemas.microsoft.com/office/drawing/2014/main" id="{6BE8F204-0A06-92F9-29DE-0A6FCCC41060}"/>
                  </a:ext>
                </a:extLst>
              </p14:cNvPr>
              <p14:cNvContentPartPr/>
              <p14:nvPr/>
            </p14:nvContentPartPr>
            <p14:xfrm>
              <a:off x="11684585" y="6389578"/>
              <a:ext cx="1137" cy="1137"/>
            </p14:xfrm>
          </p:contentPart>
        </mc:Choice>
        <mc:Fallback xmlns="">
          <p:pic>
            <p:nvPicPr>
              <p:cNvPr id="72" name="インク 71">
                <a:extLst>
                  <a:ext uri="{FF2B5EF4-FFF2-40B4-BE49-F238E27FC236}">
                    <a16:creationId xmlns:a16="http://schemas.microsoft.com/office/drawing/2014/main" id="{6BE8F204-0A06-92F9-29DE-0A6FCCC410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45927" y="6350920"/>
                <a:ext cx="78453" cy="7845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1BD9D3-4B62-C2FB-20E7-833E8DC17C09}"/>
              </a:ext>
            </a:extLst>
          </p:cNvPr>
          <p:cNvSpPr txBox="1"/>
          <p:nvPr/>
        </p:nvSpPr>
        <p:spPr>
          <a:xfrm>
            <a:off x="5263112" y="7934047"/>
            <a:ext cx="6913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07やさしさゴシック" panose="02000600000000000000" pitchFamily="2" charset="-128"/>
              <a:buChar char="●"/>
            </a:pPr>
            <a:r>
              <a:rPr kumimoji="1" lang="ja-JP" altLang="en-US" sz="2000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公共</a:t>
            </a:r>
            <a:r>
              <a:rPr kumimoji="1" lang="ja-JP" altLang="en-US" sz="2000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交通機関の利用にご協力をお願いします</a:t>
            </a:r>
            <a:r>
              <a:rPr kumimoji="1" lang="ja-JP" altLang="en-US" sz="2000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。</a:t>
            </a:r>
            <a:endParaRPr kumimoji="1" lang="en-US" altLang="ja-JP" sz="2000" dirty="0" smtClean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  <a:p>
            <a:pPr marL="342900" indent="-342900">
              <a:buFont typeface="07やさしさゴシック" panose="02000600000000000000" pitchFamily="2" charset="-128"/>
              <a:buChar char="●"/>
            </a:pPr>
            <a:r>
              <a:rPr kumimoji="1" lang="ja-JP" altLang="en-US" sz="2000" u="sng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参加券</a:t>
            </a:r>
            <a:r>
              <a:rPr kumimoji="1" lang="ja-JP" altLang="en-US" sz="2000" u="sng" dirty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を送付いたします。当日は必ずご持参ください</a:t>
            </a:r>
            <a:r>
              <a:rPr kumimoji="1" lang="ja-JP" altLang="en-US" sz="2000" dirty="0" smtClean="0"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。</a:t>
            </a:r>
            <a:endParaRPr kumimoji="1" lang="ja-JP" altLang="en-US" sz="2000" dirty="0"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19124"/>
              </p:ext>
            </p:extLst>
          </p:nvPr>
        </p:nvGraphicFramePr>
        <p:xfrm>
          <a:off x="116130" y="10187308"/>
          <a:ext cx="11958382" cy="5938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4484">
                  <a:extLst>
                    <a:ext uri="{9D8B030D-6E8A-4147-A177-3AD203B41FA5}">
                      <a16:colId xmlns:a16="http://schemas.microsoft.com/office/drawing/2014/main" val="842454437"/>
                    </a:ext>
                  </a:extLst>
                </a:gridCol>
                <a:gridCol w="3291376">
                  <a:extLst>
                    <a:ext uri="{9D8B030D-6E8A-4147-A177-3AD203B41FA5}">
                      <a16:colId xmlns:a16="http://schemas.microsoft.com/office/drawing/2014/main" val="1088384911"/>
                    </a:ext>
                  </a:extLst>
                </a:gridCol>
                <a:gridCol w="3482180">
                  <a:extLst>
                    <a:ext uri="{9D8B030D-6E8A-4147-A177-3AD203B41FA5}">
                      <a16:colId xmlns:a16="http://schemas.microsoft.com/office/drawing/2014/main" val="1636784322"/>
                    </a:ext>
                  </a:extLst>
                </a:gridCol>
                <a:gridCol w="1860342">
                  <a:extLst>
                    <a:ext uri="{9D8B030D-6E8A-4147-A177-3AD203B41FA5}">
                      <a16:colId xmlns:a16="http://schemas.microsoft.com/office/drawing/2014/main" val="3400039474"/>
                    </a:ext>
                  </a:extLst>
                </a:gridCol>
              </a:tblGrid>
              <a:tr h="10384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氏　</a:t>
                      </a:r>
                      <a:r>
                        <a:rPr kumimoji="1" lang="ja-JP" altLang="en-US" sz="200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名・電</a:t>
                      </a:r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　</a:t>
                      </a:r>
                      <a:r>
                        <a:rPr kumimoji="1" lang="ja-JP" altLang="en-US" sz="200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話・住　所</a:t>
                      </a:r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属　性</a:t>
                      </a:r>
                    </a:p>
                  </a:txBody>
                  <a:tcPr marL="288996" marR="288996" marT="144497" marB="14449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本人</a:t>
                      </a:r>
                      <a:endParaRPr kumimoji="1" lang="en-US" altLang="ja-JP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交流会</a:t>
                      </a:r>
                    </a:p>
                  </a:txBody>
                  <a:tcPr marL="288996" marR="288996" marT="144497" marB="144497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18582"/>
                  </a:ext>
                </a:extLst>
              </a:tr>
              <a:tr h="1071341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氏名</a:t>
                      </a:r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電話</a:t>
                      </a:r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</a:t>
                      </a:r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当事者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□家族介護者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□医療・福祉</a:t>
                      </a:r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関係者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□認知症に</a:t>
                      </a:r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関心がある</a:t>
                      </a:r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方</a:t>
                      </a:r>
                    </a:p>
                  </a:txBody>
                  <a:tcPr marL="288996" marR="288996" marT="144497" marB="144497"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　参加</a:t>
                      </a:r>
                      <a:endParaRPr kumimoji="1" lang="en-US" altLang="ja-JP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endParaRPr kumimoji="1" lang="en-US" altLang="ja-JP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　不参加</a:t>
                      </a:r>
                    </a:p>
                  </a:txBody>
                  <a:tcPr marL="288996" marR="288996" marT="144497" marB="144497" anchor="ctr"/>
                </a:tc>
                <a:extLst>
                  <a:ext uri="{0D108BD9-81ED-4DB2-BD59-A6C34878D82A}">
                    <a16:rowId xmlns:a16="http://schemas.microsoft.com/office/drawing/2014/main" val="1924641880"/>
                  </a:ext>
                </a:extLst>
              </a:tr>
              <a:tr h="1378470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〒</a:t>
                      </a:r>
                    </a:p>
                  </a:txBody>
                  <a:tcPr marL="288996" marR="288996" marT="144497" marB="14449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23004"/>
                  </a:ext>
                </a:extLst>
              </a:tr>
              <a:tr h="1082089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氏名</a:t>
                      </a:r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電話</a:t>
                      </a:r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</a:t>
                      </a:r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当事者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□家族介護者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□医療・福祉</a:t>
                      </a:r>
                      <a:r>
                        <a:rPr kumimoji="1" lang="ja-JP" altLang="en-US" sz="2000" b="0" dirty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関係者</a:t>
                      </a:r>
                      <a:endParaRPr kumimoji="1" lang="en-US" altLang="ja-JP" sz="2000" b="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□認知症</a:t>
                      </a:r>
                      <a:r>
                        <a:rPr kumimoji="1" lang="ja-JP" altLang="en-US" sz="2000" b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に</a:t>
                      </a:r>
                      <a:r>
                        <a:rPr kumimoji="1" lang="ja-JP" altLang="en-US" sz="2000" b="0" smtClean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関心がある</a:t>
                      </a:r>
                      <a:r>
                        <a:rPr kumimoji="1" lang="ja-JP" altLang="en-US" sz="2000" b="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方</a:t>
                      </a:r>
                    </a:p>
                  </a:txBody>
                  <a:tcPr marL="288996" marR="288996" marT="144497" marB="144497"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　参加</a:t>
                      </a:r>
                      <a:endParaRPr kumimoji="1" lang="en-US" altLang="ja-JP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endParaRPr kumimoji="1" lang="en-US" altLang="ja-JP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□　不参加</a:t>
                      </a:r>
                    </a:p>
                    <a:p>
                      <a:endParaRPr kumimoji="1" lang="ja-JP" altLang="en-US" sz="2000" dirty="0">
                        <a:latin typeface="07やさしさゴシック" panose="02000600000000000000" pitchFamily="50" charset="-128"/>
                        <a:ea typeface="07やさしさゴシック" panose="02000600000000000000" pitchFamily="50" charset="-128"/>
                      </a:endParaRPr>
                    </a:p>
                  </a:txBody>
                  <a:tcPr marL="288996" marR="288996" marT="144497" marB="144497" anchor="ctr"/>
                </a:tc>
                <a:extLst>
                  <a:ext uri="{0D108BD9-81ED-4DB2-BD59-A6C34878D82A}">
                    <a16:rowId xmlns:a16="http://schemas.microsoft.com/office/drawing/2014/main" val="2924927847"/>
                  </a:ext>
                </a:extLst>
              </a:tr>
              <a:tr h="1367725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07やさしさゴシック" panose="02000600000000000000" pitchFamily="50" charset="-128"/>
                          <a:ea typeface="07やさしさゴシック" panose="02000600000000000000" pitchFamily="50" charset="-128"/>
                        </a:rPr>
                        <a:t>〒</a:t>
                      </a:r>
                    </a:p>
                  </a:txBody>
                  <a:tcPr marL="288996" marR="288996" marT="144497" marB="14449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87452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B0524D-6051-007E-DEB7-9AACDD499627}"/>
              </a:ext>
            </a:extLst>
          </p:cNvPr>
          <p:cNvSpPr txBox="1"/>
          <p:nvPr/>
        </p:nvSpPr>
        <p:spPr>
          <a:xfrm>
            <a:off x="1496495" y="1960502"/>
            <a:ext cx="195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申込方法</a:t>
            </a: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0561A36C-CF22-106E-47A4-92CD4EA41540}"/>
              </a:ext>
            </a:extLst>
          </p:cNvPr>
          <p:cNvGrpSpPr/>
          <p:nvPr/>
        </p:nvGrpSpPr>
        <p:grpSpPr>
          <a:xfrm>
            <a:off x="262871" y="6232952"/>
            <a:ext cx="4668730" cy="1598715"/>
            <a:chOff x="199484" y="3458870"/>
            <a:chExt cx="2529921" cy="793581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074D0C8-8C0A-912D-CFAD-7D315B670969}"/>
                </a:ext>
              </a:extLst>
            </p:cNvPr>
            <p:cNvSpPr/>
            <p:nvPr/>
          </p:nvSpPr>
          <p:spPr>
            <a:xfrm>
              <a:off x="199484" y="3530937"/>
              <a:ext cx="2529921" cy="721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B47AC689-6D08-1751-CFEE-74F909D5CB16}"/>
                </a:ext>
              </a:extLst>
            </p:cNvPr>
            <p:cNvSpPr/>
            <p:nvPr/>
          </p:nvSpPr>
          <p:spPr>
            <a:xfrm>
              <a:off x="245097" y="3474299"/>
              <a:ext cx="856116" cy="184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21B7BF6-D381-058D-1D16-4C0BBE8F774C}"/>
                </a:ext>
              </a:extLst>
            </p:cNvPr>
            <p:cNvSpPr txBox="1"/>
            <p:nvPr/>
          </p:nvSpPr>
          <p:spPr>
            <a:xfrm flipH="1">
              <a:off x="269223" y="3458870"/>
              <a:ext cx="1836158" cy="779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01フロップデザイン" panose="02000600000000000000" pitchFamily="50" charset="-128"/>
                  <a:ea typeface="01フロップデザイン" panose="02000600000000000000" pitchFamily="50" charset="-128"/>
                </a:rPr>
                <a:t>申込フォーム</a:t>
              </a:r>
              <a:endParaRPr lang="en-US" altLang="ja-JP" sz="20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endParaRPr>
            </a:p>
            <a:p>
              <a:endPara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2000" dirty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右の申込</a:t>
              </a:r>
              <a:r>
                <a:rPr lang="ja-JP" altLang="en-US" sz="2000" dirty="0" smtClean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フォームから</a:t>
              </a:r>
              <a:endParaRPr lang="en-US" altLang="ja-JP" sz="2000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endParaRPr>
            </a:p>
            <a:p>
              <a:r>
                <a:rPr lang="ja-JP" altLang="en-US" sz="2000" dirty="0" smtClean="0"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アクセスください</a:t>
              </a:r>
              <a:endParaRPr lang="en-US" altLang="ja-JP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endParaRPr>
            </a:p>
            <a:p>
              <a:endPara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75BB86-E151-2FB2-1548-3F052735505F}"/>
              </a:ext>
            </a:extLst>
          </p:cNvPr>
          <p:cNvSpPr txBox="1"/>
          <p:nvPr/>
        </p:nvSpPr>
        <p:spPr>
          <a:xfrm>
            <a:off x="385651" y="3855046"/>
            <a:ext cx="4675047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郵送</a:t>
            </a:r>
            <a:r>
              <a:rPr lang="ja-JP" altLang="en-US" sz="2000" b="1" dirty="0">
                <a:latin typeface="01フロップデザイン" panose="02000600000000000000" pitchFamily="50" charset="-128"/>
                <a:ea typeface="01フロップデザイン" panose="02000600000000000000" pitchFamily="50" charset="-128"/>
              </a:rPr>
              <a:t>宛先</a:t>
            </a:r>
            <a:endParaRPr lang="en-US" altLang="ja-JP" sz="2000" b="1" dirty="0">
              <a:latin typeface="01フロップデザイン" panose="02000600000000000000" pitchFamily="50" charset="-128"/>
              <a:ea typeface="01フロップデザイン" panose="02000600000000000000" pitchFamily="50" charset="-128"/>
            </a:endParaRPr>
          </a:p>
          <a:p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〒</a:t>
            </a:r>
            <a:r>
              <a:rPr lang="en-US" altLang="ja-JP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510-8601</a:t>
            </a:r>
          </a:p>
          <a:p>
            <a:r>
              <a:rPr lang="ja-JP" altLang="en-US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四日市市諏訪町</a:t>
            </a:r>
            <a:r>
              <a:rPr lang="en-US" altLang="ja-JP" sz="2000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1-5</a:t>
            </a:r>
            <a:r>
              <a:rPr lang="ja-JP" altLang="en-US" sz="2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高齢福祉課　宛</a:t>
            </a:r>
            <a:endParaRPr lang="en-US" altLang="ja-JP" sz="20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77" y="6472081"/>
            <a:ext cx="1264643" cy="1264643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E59889-1339-BC6D-FD43-A41B886D97BD}"/>
              </a:ext>
            </a:extLst>
          </p:cNvPr>
          <p:cNvSpPr txBox="1"/>
          <p:nvPr/>
        </p:nvSpPr>
        <p:spPr>
          <a:xfrm>
            <a:off x="7616596" y="9026618"/>
            <a:ext cx="474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申込締切</a:t>
            </a:r>
            <a:r>
              <a:rPr kumimoji="1" lang="ja-JP" altLang="en-US" sz="24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　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8</a:t>
            </a:r>
            <a:r>
              <a:rPr kumimoji="1" lang="ja-JP" altLang="en-US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月</a:t>
            </a:r>
            <a:r>
              <a:rPr kumimoji="1" lang="en-US" altLang="ja-JP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30</a:t>
            </a:r>
            <a:r>
              <a:rPr kumimoji="1" lang="ja-JP" altLang="en-US" sz="2400" b="1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日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(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金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　</a:t>
            </a:r>
            <a:r>
              <a:rPr kumimoji="1" lang="ja-JP" altLang="en-US" sz="2200" dirty="0" smtClean="0">
                <a:solidFill>
                  <a:srgbClr val="FF0000"/>
                </a:solidFill>
                <a:latin typeface="07やさしさゴシック" panose="02000600000000000000" pitchFamily="50" charset="-128"/>
                <a:ea typeface="07やさしさゴシック" panose="02000600000000000000" pitchFamily="50" charset="-128"/>
              </a:rPr>
              <a:t>必着</a:t>
            </a:r>
            <a:endParaRPr kumimoji="1" lang="ja-JP" altLang="en-US" sz="2200" dirty="0">
              <a:solidFill>
                <a:srgbClr val="FF0000"/>
              </a:solidFill>
              <a:latin typeface="07やさしさゴシック" panose="02000600000000000000" pitchFamily="50" charset="-128"/>
              <a:ea typeface="07やさしさゴシック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2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242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01フロップデザイン</vt:lpstr>
      <vt:lpstr>07やさしさゴシック</vt:lpstr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認知症になってからのセカンド・ストーリー私からあなたへ伝えたいこと</dc:title>
  <dc:creator>村瀬</dc:creator>
  <cp:lastModifiedBy>山内 加奈江</cp:lastModifiedBy>
  <cp:revision>80</cp:revision>
  <cp:lastPrinted>2024-05-31T08:17:34Z</cp:lastPrinted>
  <dcterms:created xsi:type="dcterms:W3CDTF">2024-05-24T01:06:14Z</dcterms:created>
  <dcterms:modified xsi:type="dcterms:W3CDTF">2024-07-18T04:58:45Z</dcterms:modified>
</cp:coreProperties>
</file>